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2" r:id="rId4"/>
    <p:sldId id="258" r:id="rId5"/>
    <p:sldId id="261" r:id="rId6"/>
    <p:sldId id="263" r:id="rId7"/>
    <p:sldId id="264" r:id="rId8"/>
    <p:sldId id="265" r:id="rId9"/>
    <p:sldId id="266" r:id="rId10"/>
    <p:sldId id="268" r:id="rId11"/>
    <p:sldId id="269" r:id="rId12"/>
    <p:sldId id="270" r:id="rId13"/>
    <p:sldId id="271" r:id="rId14"/>
    <p:sldId id="277" r:id="rId15"/>
    <p:sldId id="272" r:id="rId16"/>
    <p:sldId id="274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100" d="100"/>
          <a:sy n="100" d="100"/>
        </p:scale>
        <p:origin x="294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1CE5E1-03AC-4CEC-9207-ECDAE5BFC50B}" type="datetimeFigureOut">
              <a:rPr lang="en-US" smtClean="0"/>
              <a:t>2/24/2018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309583-9A10-42DE-90BC-C045DB88C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281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309583-9A10-42DE-90BC-C045DB88C8F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382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Standard progression of genetic association, but with little success until recently.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309583-9A10-42DE-90BC-C045DB88C8F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38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7AF48-2E8D-4769-B74E-2D6249C98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8D533E-EFD5-429F-A97E-F005458176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2C1A5-1542-4366-AA98-2B803896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8681-12C2-4590-AA3C-B01285B54DDA}" type="datetimeFigureOut">
              <a:rPr lang="en-US" smtClean="0"/>
              <a:t>2/24/2018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17549-27F2-4BAA-8119-A4C19458B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DA7F5-D9F8-409D-853A-8E74946D9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5D28-611C-40F0-9F30-F090E8F5E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58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EFC94-1D56-4B01-A0E6-2000E357E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11918-FF44-4F92-BEF6-2CEECB558A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D8C9E-1282-440A-8C7C-DFA4B9D9B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8681-12C2-4590-AA3C-B01285B54DDA}" type="datetimeFigureOut">
              <a:rPr lang="en-US" smtClean="0"/>
              <a:t>2/24/2018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12D68-A6AB-4343-8681-81DEA7ECD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0AA42-1BE6-4B42-895E-97DE07B52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5D28-611C-40F0-9F30-F090E8F5E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050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8B37B6-DD73-43AA-9D02-215CF8D8B2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662F16-A97F-45CE-AF75-A33C588AB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3D409-14AB-4333-B21D-E4FDA081A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8681-12C2-4590-AA3C-B01285B54DDA}" type="datetimeFigureOut">
              <a:rPr lang="en-US" smtClean="0"/>
              <a:t>2/24/2018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5B3C7-AB84-4D28-9339-F5B62DD38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2956A-AE72-4893-8D33-0DEA69590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5D28-611C-40F0-9F30-F090E8F5E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601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16EB4-ECD0-4AC7-9264-9E2C44F67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CA517-BED3-4C93-BA63-A3898BEB5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7D2E8-8F7D-42AC-ADAE-B5418B443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8681-12C2-4590-AA3C-B01285B54DDA}" type="datetimeFigureOut">
              <a:rPr lang="en-US" smtClean="0"/>
              <a:t>2/24/2018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BF2FC-64F4-49F7-945C-62F757D6D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389D9-D63A-449D-BDD6-35E8B9B7D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5D28-611C-40F0-9F30-F090E8F5E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5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AC88F-E15E-4282-BB14-4DD8B97D1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37352-8ABA-485C-986A-D065E690F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6B5BC-C62E-464D-B1A1-6953603A8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8681-12C2-4590-AA3C-B01285B54DDA}" type="datetimeFigureOut">
              <a:rPr lang="en-US" smtClean="0"/>
              <a:t>2/24/2018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70514-B3DE-4929-BD62-9D078A587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08687-60D4-48D7-B3F6-5BEE6B432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5D28-611C-40F0-9F30-F090E8F5E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082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8036-F0DD-46F9-814F-79965BF4D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56EF2-4D46-447E-8EC6-1D06A94026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3FB751-26D2-402C-861E-F918048844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09FDE6-DF6A-4D04-8AE9-B18A1F9FA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8681-12C2-4590-AA3C-B01285B54DDA}" type="datetimeFigureOut">
              <a:rPr lang="en-US" smtClean="0"/>
              <a:t>2/24/2018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397C0E-2837-4F87-AAEF-FA2D0B800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D0A3E-3A92-419B-ABC7-878FDBF94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5D28-611C-40F0-9F30-F090E8F5E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050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6D36C-0E65-4614-9E3C-43CF601F8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BD63A0-B647-42C2-B8E8-4A420AF236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CC498C-94ED-4E95-87C8-D395D96135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7BD31-2315-4DD1-8628-ECA7C11603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92D4F1-645E-4527-8059-6A9AB455D9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85D8E2-FE60-4E32-BBB8-6ACF61D05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8681-12C2-4590-AA3C-B01285B54DDA}" type="datetimeFigureOut">
              <a:rPr lang="en-US" smtClean="0"/>
              <a:t>2/24/2018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75215B-54B7-44D2-8F2D-40DCA6B77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CBA8AF-2306-4C6F-B0B7-190D70302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5D28-611C-40F0-9F30-F090E8F5E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980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8E83E-57DF-43CC-AB68-B6A097898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BBDE7A-2C16-435B-A0F8-A022C517D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8681-12C2-4590-AA3C-B01285B54DDA}" type="datetimeFigureOut">
              <a:rPr lang="en-US" smtClean="0"/>
              <a:t>2/24/2018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2A8FC7-9A52-49EF-A4A0-790F44427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4E156A-12A8-42F2-8599-9E229E0F7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5D28-611C-40F0-9F30-F090E8F5E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882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10CFF5-360F-40AE-B09C-860A14466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8681-12C2-4590-AA3C-B01285B54DDA}" type="datetimeFigureOut">
              <a:rPr lang="en-US" smtClean="0"/>
              <a:t>2/24/2018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A7D98B-5DE3-4BE0-996B-AA746F827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E842CB-6F77-4E16-89FB-30112D0A8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5D28-611C-40F0-9F30-F090E8F5E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61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C4CA1-4313-4C9D-9DCB-5DDD2E129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23822-90FB-4258-BCF0-2D2667DB3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29D8E-2A37-4653-825B-F17A949AEB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F45E67-CD87-410C-8738-FD518F4BA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8681-12C2-4590-AA3C-B01285B54DDA}" type="datetimeFigureOut">
              <a:rPr lang="en-US" smtClean="0"/>
              <a:t>2/24/2018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B3FE1-FFC8-49C0-A45A-5A6E6097E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3B587E-BAAB-4F8A-A704-4268D3366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5D28-611C-40F0-9F30-F090E8F5E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029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C2D8F-9475-4C62-A1D4-C5E3FE5CF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D28D5-C153-436E-950E-1BB085F2AB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66AE3D-B1CA-44D0-8CD3-3382E1FEF8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2541A6-A790-473A-B2F1-64264247C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8681-12C2-4590-AA3C-B01285B54DDA}" type="datetimeFigureOut">
              <a:rPr lang="en-US" smtClean="0"/>
              <a:t>2/24/2018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F5730E-CFD2-4A24-909F-CD8D7DA93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4D181A-B2A6-46E0-A9CC-5533282B2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5D28-611C-40F0-9F30-F090E8F5E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5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A22ADD-E1BD-4203-8C13-E2D7C1EFA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16BC2-942D-498F-A9AE-C60C5C0EB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8C28E-D7D7-4D21-B73B-171784655C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4F8681-12C2-4590-AA3C-B01285B54DDA}" type="datetimeFigureOut">
              <a:rPr lang="en-US" smtClean="0"/>
              <a:t>2/24/2018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4478C-A605-4A8C-9C1F-5A37925FCD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B4EF6-476F-4288-9C4C-DC2C598830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B5D28-611C-40F0-9F30-F090E8F5E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903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eg"/><Relationship Id="rId3" Type="http://schemas.openxmlformats.org/officeDocument/2006/relationships/image" Target="../media/image2.jpeg"/><Relationship Id="rId7" Type="http://schemas.openxmlformats.org/officeDocument/2006/relationships/image" Target="../media/image5.jpe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gif"/><Relationship Id="rId9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dantaki/SV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41FD3-E40A-456D-90E6-CC2B729A8A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Impact of Noncoding Structural Variation on Autism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9E36B0-8FB3-4139-B6E0-B56A277D0E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Danny Antaki</a:t>
            </a:r>
          </a:p>
          <a:p>
            <a:r>
              <a:rPr lang="en-US" dirty="0"/>
              <a:t>Sebat Lab</a:t>
            </a:r>
          </a:p>
          <a:p>
            <a:r>
              <a:rPr lang="en-US" dirty="0"/>
              <a:t>BMS Recruitment 2/24/2018</a:t>
            </a:r>
          </a:p>
        </p:txBody>
      </p:sp>
    </p:spTree>
    <p:extLst>
      <p:ext uri="{BB962C8B-B14F-4D97-AF65-F5344CB8AC3E}">
        <p14:creationId xmlns:p14="http://schemas.microsoft.com/office/powerpoint/2010/main" val="625748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FEEB8-4604-4339-8101-B1BAC7640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/>
              <a:t>Equal rates of de novo SVs in cases and controls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6BEF7-6948-4CE7-B14B-147E5C0A7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67200" cy="4351338"/>
          </a:xfrm>
        </p:spPr>
        <p:txBody>
          <a:bodyPr/>
          <a:lstStyle/>
          <a:p>
            <a:r>
              <a:rPr lang="en-US" dirty="0"/>
              <a:t>15-20% of fertilizations have a de novo SV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Affected were enriched for gene disrupting de novo variants (P=9.2x10</a:t>
            </a:r>
            <a:r>
              <a:rPr lang="en-US" baseline="30000" dirty="0"/>
              <a:t>-5</a:t>
            </a:r>
            <a:r>
              <a:rPr lang="en-US" dirty="0"/>
              <a:t>)</a:t>
            </a:r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48DB339-78A8-4097-8857-A023EC1EE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66" y="2073910"/>
            <a:ext cx="6090407" cy="3199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682E0E-5D08-4968-8D0D-84B4C28D0629}"/>
              </a:ext>
            </a:extLst>
          </p:cNvPr>
          <p:cNvSpPr txBox="1"/>
          <p:nvPr/>
        </p:nvSpPr>
        <p:spPr>
          <a:xfrm>
            <a:off x="7761249" y="5273752"/>
            <a:ext cx="37652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Brandler</a:t>
            </a:r>
            <a:r>
              <a:rPr lang="en-US" sz="1050" dirty="0"/>
              <a:t> WM, Antaki D, </a:t>
            </a:r>
            <a:r>
              <a:rPr lang="en-US" sz="1050" dirty="0" err="1"/>
              <a:t>Gujral</a:t>
            </a:r>
            <a:r>
              <a:rPr lang="en-US" sz="1050" dirty="0"/>
              <a:t> M. et al. AJHG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005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F7A50-4336-4286-B641-57D172F7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Intolerant functional elements are rarely deleted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9EA03-1AAC-46B3-A776-4B1204D00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323227" cy="4351338"/>
          </a:xfrm>
        </p:spPr>
        <p:txBody>
          <a:bodyPr>
            <a:normAutofit/>
          </a:bodyPr>
          <a:lstStyle/>
          <a:p>
            <a:r>
              <a:rPr lang="en-US" dirty="0"/>
              <a:t>Genes with strong negative selection</a:t>
            </a:r>
          </a:p>
          <a:p>
            <a:pPr lvl="1"/>
            <a:r>
              <a:rPr lang="en-US" dirty="0"/>
              <a:t>Probability Function Intolerance (</a:t>
            </a:r>
            <a:r>
              <a:rPr lang="en-US" dirty="0" err="1"/>
              <a:t>pLI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ExAC</a:t>
            </a:r>
            <a:r>
              <a:rPr lang="en-US" dirty="0"/>
              <a:t> whole exomes</a:t>
            </a:r>
          </a:p>
          <a:p>
            <a:pPr lvl="1"/>
            <a:endParaRPr lang="en-US" dirty="0"/>
          </a:p>
          <a:p>
            <a:r>
              <a:rPr lang="en-US" dirty="0"/>
              <a:t>Permuted variants using a model that correlated breakpoints to genomic features (Prateek Tandon)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29DFC9-709B-413C-B7C8-8DA57D0DE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062" y="1966410"/>
            <a:ext cx="6876163" cy="362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284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4CA4-1D65-4F2B-BC46-20D865A02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Protein coding deletions are over-transmitted to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8CD7D-1F40-46AE-A406-D0E6AEFEC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507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Restrict analysis to private variants</a:t>
            </a:r>
          </a:p>
          <a:p>
            <a:pPr lvl="1"/>
            <a:r>
              <a:rPr lang="en-US" dirty="0"/>
              <a:t>Singletons in parents</a:t>
            </a:r>
          </a:p>
          <a:p>
            <a:endParaRPr lang="en-US" dirty="0"/>
          </a:p>
          <a:p>
            <a:r>
              <a:rPr lang="en-US" dirty="0"/>
              <a:t>Transmission bias for intolerant genes</a:t>
            </a:r>
          </a:p>
          <a:p>
            <a:pPr lvl="1"/>
            <a:r>
              <a:rPr lang="en-US" dirty="0"/>
              <a:t>Affected: 65.1% (54/83)</a:t>
            </a:r>
          </a:p>
          <a:p>
            <a:pPr lvl="1"/>
            <a:r>
              <a:rPr lang="en-US" dirty="0"/>
              <a:t>Control: 45.6% (26/57)</a:t>
            </a:r>
          </a:p>
          <a:p>
            <a:endParaRPr lang="en-US" dirty="0"/>
          </a:p>
          <a:p>
            <a:r>
              <a:rPr lang="en-US" dirty="0"/>
              <a:t>Confirmation of previous findings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A82578-B019-44D7-84E8-B46E12F2A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68014"/>
            <a:ext cx="5038746" cy="486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728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D5445-870E-4DA5-8913-DABA26F62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Fathers over-transmit cis-regulatory SVs to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9D533-BF4D-40E0-B2F2-569371124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60899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Restricted to private variants (N=99)</a:t>
            </a:r>
          </a:p>
          <a:p>
            <a:endParaRPr lang="en-US" dirty="0"/>
          </a:p>
          <a:p>
            <a:r>
              <a:rPr lang="en-US" dirty="0"/>
              <a:t>Fetal brain promoters mapped to the nearest gene  (</a:t>
            </a:r>
            <a:r>
              <a:rPr lang="en-US" dirty="0" err="1"/>
              <a:t>RoadmapEpigenomics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Fathers, but not mothers over-transmitted cis-regulatory SVs (70.9% vs. 47.7%)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5E4A9-9F54-40C1-82BE-034392111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482" y="1536808"/>
            <a:ext cx="4776534" cy="475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099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5B0CE-9F26-46BC-87CF-40D924085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Cis-regulatory SV association replicated in larger cohorts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98424-113E-40F0-8049-45E678C28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872"/>
            <a:ext cx="10060709" cy="210502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Collaboration with Stephen Scherer (MSSNG) added 3,769 whole genomes</a:t>
            </a:r>
          </a:p>
          <a:p>
            <a:endParaRPr lang="en-US" dirty="0"/>
          </a:p>
          <a:p>
            <a:r>
              <a:rPr lang="en-US" dirty="0"/>
              <a:t>SSC phase 2 released (N=2,336)</a:t>
            </a:r>
          </a:p>
          <a:p>
            <a:endParaRPr lang="en-US" dirty="0"/>
          </a:p>
          <a:p>
            <a:r>
              <a:rPr lang="en-US" dirty="0"/>
              <a:t>9,274 total individuals</a:t>
            </a:r>
          </a:p>
          <a:p>
            <a:pPr lvl="1"/>
            <a:r>
              <a:rPr lang="en-US" dirty="0"/>
              <a:t>1,979 cases</a:t>
            </a:r>
          </a:p>
          <a:p>
            <a:pPr lvl="1"/>
            <a:r>
              <a:rPr lang="en-US" dirty="0"/>
              <a:t>2600 families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5A9800-FFF4-457A-A1ED-CD9BEE882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3601466"/>
            <a:ext cx="11988800" cy="263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3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34155-B688-434F-B447-68D5C119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Recurrent</a:t>
            </a:r>
            <a:r>
              <a:rPr lang="en-US" sz="4000" dirty="0"/>
              <a:t> cis-regulatory SV in </a:t>
            </a:r>
            <a:r>
              <a:rPr lang="en-US" sz="4000" i="1" dirty="0"/>
              <a:t>LEO1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DBD5E-14AC-42D4-A64B-7E85470AA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564"/>
            <a:ext cx="11177337" cy="1392894"/>
          </a:xfrm>
        </p:spPr>
        <p:txBody>
          <a:bodyPr>
            <a:normAutofit/>
          </a:bodyPr>
          <a:lstStyle/>
          <a:p>
            <a:r>
              <a:rPr lang="en-US" sz="2000" dirty="0" err="1"/>
              <a:t>ChIA</a:t>
            </a:r>
            <a:r>
              <a:rPr lang="en-US" sz="2000" dirty="0"/>
              <a:t>-PET data suggests the deleted region regulates </a:t>
            </a:r>
            <a:r>
              <a:rPr lang="en-US" sz="2000" i="1" dirty="0"/>
              <a:t>LEO1</a:t>
            </a:r>
            <a:r>
              <a:rPr lang="en-US" sz="2000" dirty="0"/>
              <a:t> and </a:t>
            </a:r>
            <a:r>
              <a:rPr lang="en-US" sz="2000" i="1" dirty="0"/>
              <a:t>MAPK6</a:t>
            </a:r>
          </a:p>
          <a:p>
            <a:pPr marL="0" indent="0">
              <a:buNone/>
            </a:pPr>
            <a:endParaRPr lang="en-US" sz="2000" i="1" dirty="0"/>
          </a:p>
          <a:p>
            <a:r>
              <a:rPr lang="en-US" sz="2000" dirty="0"/>
              <a:t>Patient fibroblasts had higher expression of </a:t>
            </a:r>
            <a:r>
              <a:rPr lang="en-US" sz="2000" i="1" dirty="0"/>
              <a:t>LEO1</a:t>
            </a:r>
            <a:r>
              <a:rPr lang="en-US" sz="2000" dirty="0"/>
              <a:t> and </a:t>
            </a:r>
            <a:r>
              <a:rPr lang="en-US" sz="2000" i="1" dirty="0"/>
              <a:t>MAPK6</a:t>
            </a:r>
            <a:r>
              <a:rPr lang="en-US" sz="20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3F7B75-0A60-4B2E-B3DC-1B1A667A5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77" y="2631070"/>
            <a:ext cx="10134784" cy="402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571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F2E09-33F6-4E97-AF95-951ADCEED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Proposed Genetic Models of Autism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0E89BAA-825D-4133-862F-6F40F9E23216}"/>
              </a:ext>
            </a:extLst>
          </p:cNvPr>
          <p:cNvGrpSpPr/>
          <p:nvPr/>
        </p:nvGrpSpPr>
        <p:grpSpPr>
          <a:xfrm>
            <a:off x="1916723" y="1694108"/>
            <a:ext cx="2467486" cy="2841300"/>
            <a:chOff x="838200" y="1690688"/>
            <a:chExt cx="2467486" cy="28413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808C8D2-FEF2-4D48-9708-2A4B1C941F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883"/>
            <a:stretch/>
          </p:blipFill>
          <p:spPr>
            <a:xfrm>
              <a:off x="838200" y="1690688"/>
              <a:ext cx="2467486" cy="213581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80A6E8-CCCC-493A-BFC7-2AE5A3874706}"/>
                </a:ext>
              </a:extLst>
            </p:cNvPr>
            <p:cNvSpPr txBox="1"/>
            <p:nvPr/>
          </p:nvSpPr>
          <p:spPr>
            <a:xfrm>
              <a:off x="838200" y="4008768"/>
              <a:ext cx="24674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Dominant de novo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sz="1400" dirty="0"/>
                <a:t>~5% of cases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6783946-7298-4937-AD41-B3CDD5AC749D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479585">
              <a:off x="2303100" y="3023875"/>
              <a:ext cx="839609" cy="810251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0BB4F0B-256D-44CF-B7CE-48D978F20345}"/>
              </a:ext>
            </a:extLst>
          </p:cNvPr>
          <p:cNvGrpSpPr/>
          <p:nvPr/>
        </p:nvGrpSpPr>
        <p:grpSpPr>
          <a:xfrm>
            <a:off x="4565718" y="1694108"/>
            <a:ext cx="2879058" cy="3272187"/>
            <a:chOff x="3590280" y="1690688"/>
            <a:chExt cx="2879058" cy="327218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2702875-1CA4-4456-967D-1773D9DC71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883"/>
            <a:stretch/>
          </p:blipFill>
          <p:spPr>
            <a:xfrm>
              <a:off x="3752696" y="1690688"/>
              <a:ext cx="2467486" cy="213581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6E6F4DF-9AAF-4568-B597-6F6601F2B7E6}"/>
                </a:ext>
              </a:extLst>
            </p:cNvPr>
            <p:cNvSpPr txBox="1"/>
            <p:nvPr/>
          </p:nvSpPr>
          <p:spPr>
            <a:xfrm>
              <a:off x="3590280" y="4008768"/>
              <a:ext cx="287905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Inherited: Maternal Loss of Function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sz="1400" dirty="0"/>
                <a:t>1.2% of cases</a:t>
              </a:r>
            </a:p>
            <a:p>
              <a:endParaRPr lang="en-US" sz="1400" b="1" dirty="0"/>
            </a:p>
            <a:p>
              <a:endParaRPr lang="en-US" sz="1400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F57EA93-4271-410C-A748-F83C3B1E0BC1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42387" y="2483017"/>
              <a:ext cx="364533" cy="36453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AC790BC-3289-469F-8409-340917BF919C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27279" y="3644235"/>
              <a:ext cx="364533" cy="364533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15722DC-DC9F-4087-8B15-BB158B94DBF0}"/>
              </a:ext>
            </a:extLst>
          </p:cNvPr>
          <p:cNvGrpSpPr/>
          <p:nvPr/>
        </p:nvGrpSpPr>
        <p:grpSpPr>
          <a:xfrm>
            <a:off x="7444776" y="1694108"/>
            <a:ext cx="3060565" cy="3056743"/>
            <a:chOff x="6366253" y="1690688"/>
            <a:chExt cx="3060565" cy="305674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B9E1ACF-DA0A-412F-AC8B-E6CC878056B6}"/>
                </a:ext>
              </a:extLst>
            </p:cNvPr>
            <p:cNvGrpSpPr/>
            <p:nvPr/>
          </p:nvGrpSpPr>
          <p:grpSpPr>
            <a:xfrm>
              <a:off x="6366253" y="1690688"/>
              <a:ext cx="3060565" cy="3056743"/>
              <a:chOff x="6366253" y="1690688"/>
              <a:chExt cx="3060565" cy="3056743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86624E5A-8969-48BC-9466-1F828BC1E7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7883"/>
              <a:stretch/>
            </p:blipFill>
            <p:spPr>
              <a:xfrm>
                <a:off x="6547760" y="1690688"/>
                <a:ext cx="2467486" cy="2135814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8668F0C-29EE-4F95-BDD0-9124D5B842DC}"/>
                  </a:ext>
                </a:extLst>
              </p:cNvPr>
              <p:cNvSpPr txBox="1"/>
              <p:nvPr/>
            </p:nvSpPr>
            <p:spPr>
              <a:xfrm>
                <a:off x="6366253" y="4008767"/>
                <a:ext cx="306056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Inherited: Paternal cis-regulatory SV</a:t>
                </a:r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0.77% of cases</a:t>
                </a:r>
              </a:p>
              <a:p>
                <a:endParaRPr lang="en-US" sz="1400" dirty="0"/>
              </a:p>
            </p:txBody>
          </p: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3AC1B35-33C7-4B38-9B69-FCB76A2CC6B7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34498" y="2503114"/>
              <a:ext cx="324338" cy="32433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C3A7A85-0797-481B-B99D-E07A6E46D0EE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56273" y="3318739"/>
              <a:ext cx="324338" cy="324338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A99D065-A52B-4DBE-B809-BFE11CC95483}"/>
              </a:ext>
            </a:extLst>
          </p:cNvPr>
          <p:cNvSpPr txBox="1"/>
          <p:nvPr/>
        </p:nvSpPr>
        <p:spPr>
          <a:xfrm>
            <a:off x="1359877" y="4950906"/>
            <a:ext cx="87338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Findings suggest a </a:t>
            </a:r>
            <a:r>
              <a:rPr lang="en-US" dirty="0" err="1"/>
              <a:t>bilineal</a:t>
            </a:r>
            <a:r>
              <a:rPr lang="en-US" dirty="0"/>
              <a:t> model with a strong parent of origin effect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However, a substantial portion of heritability remains unexplained.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models include: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Recessive / Compound Heterozygous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Mosaic </a:t>
            </a:r>
          </a:p>
        </p:txBody>
      </p:sp>
    </p:spTree>
    <p:extLst>
      <p:ext uri="{BB962C8B-B14F-4D97-AF65-F5344CB8AC3E}">
        <p14:creationId xmlns:p14="http://schemas.microsoft.com/office/powerpoint/2010/main" val="3031878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10D7A-045C-44E1-9D75-C0E29A748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	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E04D97-5F85-4054-89B7-CEBD30FCA29A}"/>
              </a:ext>
            </a:extLst>
          </p:cNvPr>
          <p:cNvSpPr txBox="1"/>
          <p:nvPr/>
        </p:nvSpPr>
        <p:spPr>
          <a:xfrm>
            <a:off x="929640" y="1367660"/>
            <a:ext cx="22067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Sebat 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William </a:t>
            </a:r>
            <a:r>
              <a:rPr lang="en-US" b="1" dirty="0" err="1"/>
              <a:t>Brandler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Madhu </a:t>
            </a:r>
            <a:r>
              <a:rPr lang="en-US" b="1" dirty="0" err="1"/>
              <a:t>Gujral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Prateek Tandon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Oanh</a:t>
            </a:r>
            <a:r>
              <a:rPr lang="en-US" dirty="0"/>
              <a:t> Hong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Morgan </a:t>
            </a:r>
            <a:r>
              <a:rPr lang="en-US" dirty="0" err="1"/>
              <a:t>Kleiber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 Chapman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Michelle </a:t>
            </a:r>
            <a:r>
              <a:rPr lang="en-US" dirty="0" err="1"/>
              <a:t>Maile</a:t>
            </a:r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4589F5-6C40-4745-BCC5-E96BF1F1B6FF}"/>
              </a:ext>
            </a:extLst>
          </p:cNvPr>
          <p:cNvSpPr txBox="1"/>
          <p:nvPr/>
        </p:nvSpPr>
        <p:spPr>
          <a:xfrm>
            <a:off x="838200" y="4694109"/>
            <a:ext cx="32125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Thesis Committee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Jonathan Sebat: chair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Joseph Gleeson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Albert La Spada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Alysson</a:t>
            </a:r>
            <a:r>
              <a:rPr lang="en-US" dirty="0"/>
              <a:t> </a:t>
            </a:r>
            <a:r>
              <a:rPr lang="en-US" dirty="0" err="1"/>
              <a:t>Muotri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Nicholas </a:t>
            </a:r>
            <a:r>
              <a:rPr lang="en-US" dirty="0" err="1"/>
              <a:t>Schork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690E9E-7AD9-4540-B761-D4760F08EF52}"/>
              </a:ext>
            </a:extLst>
          </p:cNvPr>
          <p:cNvSpPr txBox="1"/>
          <p:nvPr/>
        </p:nvSpPr>
        <p:spPr>
          <a:xfrm>
            <a:off x="8948928" y="2189686"/>
            <a:ext cx="30419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Stephen Scherer (MSSNG)</a:t>
            </a:r>
          </a:p>
          <a:p>
            <a:pPr algn="r"/>
            <a:r>
              <a:rPr lang="en-US" sz="1600" dirty="0" err="1"/>
              <a:t>Rady</a:t>
            </a:r>
            <a:r>
              <a:rPr lang="en-US" sz="1600" dirty="0"/>
              <a:t> Children’s Hospital</a:t>
            </a:r>
          </a:p>
          <a:p>
            <a:pPr algn="r"/>
            <a:r>
              <a:rPr lang="en-US" sz="1600" dirty="0"/>
              <a:t>REACH project</a:t>
            </a:r>
          </a:p>
          <a:p>
            <a:pPr algn="r"/>
            <a:r>
              <a:rPr lang="en-US" sz="1600" dirty="0"/>
              <a:t>Human Longevity Institute </a:t>
            </a:r>
          </a:p>
          <a:p>
            <a:pPr algn="r"/>
            <a:r>
              <a:rPr lang="en-US" sz="1600" dirty="0"/>
              <a:t>Simons Simplex Project</a:t>
            </a:r>
          </a:p>
          <a:p>
            <a:pPr algn="r"/>
            <a:r>
              <a:rPr lang="en-US" sz="1600" dirty="0"/>
              <a:t>1000 Genomes Project</a:t>
            </a:r>
          </a:p>
          <a:p>
            <a:pPr algn="r"/>
            <a:endParaRPr lang="en-US" sz="1600" dirty="0"/>
          </a:p>
          <a:p>
            <a:pPr algn="r"/>
            <a:r>
              <a:rPr lang="en-US" sz="1600" dirty="0"/>
              <a:t>San Diego Supercomputer Center</a:t>
            </a:r>
          </a:p>
          <a:p>
            <a:pPr algn="just"/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E4DCE-3E3A-45A6-A1BB-A6C2C1E2949C}"/>
              </a:ext>
            </a:extLst>
          </p:cNvPr>
          <p:cNvSpPr txBox="1"/>
          <p:nvPr/>
        </p:nvSpPr>
        <p:spPr>
          <a:xfrm>
            <a:off x="3383280" y="5042118"/>
            <a:ext cx="86905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Funding:</a:t>
            </a:r>
          </a:p>
          <a:p>
            <a:r>
              <a:rPr lang="en-US" sz="1600" dirty="0"/>
              <a:t>NIH predoctoral training grant T32 GM008666 (UCSD Genetics Training Program)</a:t>
            </a:r>
          </a:p>
          <a:p>
            <a:r>
              <a:rPr lang="en-US" sz="1600" dirty="0"/>
              <a:t>Amazon Web Services Research Grant </a:t>
            </a:r>
          </a:p>
          <a:p>
            <a:endParaRPr lang="en-US" sz="1600" dirty="0"/>
          </a:p>
          <a:p>
            <a:r>
              <a:rPr lang="en-US" sz="1600" dirty="0"/>
              <a:t>Sebat Lab funding: </a:t>
            </a:r>
          </a:p>
          <a:p>
            <a:r>
              <a:rPr lang="en-US" sz="1600" dirty="0"/>
              <a:t>	NIH: MH076431, MH113715</a:t>
            </a:r>
          </a:p>
          <a:p>
            <a:r>
              <a:rPr lang="en-US" sz="1600" dirty="0"/>
              <a:t>	</a:t>
            </a:r>
            <a:r>
              <a:rPr lang="en-US" sz="1600" dirty="0" err="1"/>
              <a:t>Beyster</a:t>
            </a:r>
            <a:r>
              <a:rPr lang="en-US" sz="1600" dirty="0"/>
              <a:t> Family Foundation</a:t>
            </a:r>
          </a:p>
        </p:txBody>
      </p:sp>
      <p:pic>
        <p:nvPicPr>
          <p:cNvPr id="11" name="Picture 10" descr="A group of people posing for a photo&#10;&#10;Description generated with very high confidence">
            <a:extLst>
              <a:ext uri="{FF2B5EF4-FFF2-40B4-BE49-F238E27FC236}">
                <a16:creationId xmlns:a16="http://schemas.microsoft.com/office/drawing/2014/main" id="{29FA6396-84B7-41D0-8EF9-97FE13BB21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42" b="8133"/>
          <a:stretch/>
        </p:blipFill>
        <p:spPr>
          <a:xfrm>
            <a:off x="3383280" y="1690688"/>
            <a:ext cx="5672330" cy="3059830"/>
          </a:xfrm>
          <a:prstGeom prst="rect">
            <a:avLst/>
          </a:prstGeom>
        </p:spPr>
      </p:pic>
      <p:pic>
        <p:nvPicPr>
          <p:cNvPr id="1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CAEDAB5A-8E58-49D7-B576-24F0A5753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336" y="5740341"/>
            <a:ext cx="4611815" cy="67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913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55CEB8A2-878D-4145-B869-63D6C12CA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444" y="495480"/>
            <a:ext cx="9907402" cy="586704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E4CDA6A-1C83-479C-B3BD-0EDCA4B313CB}"/>
              </a:ext>
            </a:extLst>
          </p:cNvPr>
          <p:cNvGrpSpPr/>
          <p:nvPr/>
        </p:nvGrpSpPr>
        <p:grpSpPr>
          <a:xfrm>
            <a:off x="6513507" y="1968720"/>
            <a:ext cx="2916461" cy="1274848"/>
            <a:chOff x="6132507" y="2063970"/>
            <a:chExt cx="2916461" cy="1274848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AA0F4F76-315E-41B5-A961-11F1F8D51F38}"/>
                </a:ext>
              </a:extLst>
            </p:cNvPr>
            <p:cNvSpPr/>
            <p:nvPr/>
          </p:nvSpPr>
          <p:spPr>
            <a:xfrm>
              <a:off x="8365477" y="2826327"/>
              <a:ext cx="683491" cy="443345"/>
            </a:xfrm>
            <a:prstGeom prst="rightArrow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 descr="A building with snow on the ground&#10;&#10;Description generated with very high confidence">
              <a:extLst>
                <a:ext uri="{FF2B5EF4-FFF2-40B4-BE49-F238E27FC236}">
                  <a16:creationId xmlns:a16="http://schemas.microsoft.com/office/drawing/2014/main" id="{EC0F8A68-6561-4E18-9031-50C99CD6A7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16" b="10133"/>
            <a:stretch/>
          </p:blipFill>
          <p:spPr>
            <a:xfrm>
              <a:off x="6132507" y="2259453"/>
              <a:ext cx="2143276" cy="1079365"/>
            </a:xfrm>
            <a:prstGeom prst="rect">
              <a:avLst/>
            </a:prstGeom>
          </p:spPr>
        </p:pic>
        <p:pic>
          <p:nvPicPr>
            <p:cNvPr id="15" name="Picture 14" descr="A close up of a sign&#10;&#10;Description generated with very high confidence">
              <a:extLst>
                <a:ext uri="{FF2B5EF4-FFF2-40B4-BE49-F238E27FC236}">
                  <a16:creationId xmlns:a16="http://schemas.microsoft.com/office/drawing/2014/main" id="{A55DC033-0A98-42DF-B995-720A15052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366" b="95484" l="3700" r="98700">
                          <a14:foregroundMark x1="52400" y1="6989" x2="52400" y2="6989"/>
                          <a14:foregroundMark x1="46900" y1="3548" x2="46900" y2="3548"/>
                          <a14:foregroundMark x1="66700" y1="37634" x2="66700" y2="37634"/>
                          <a14:foregroundMark x1="66700" y1="36774" x2="66700" y2="36774"/>
                          <a14:foregroundMark x1="8800" y1="62366" x2="8800" y2="62366"/>
                          <a14:foregroundMark x1="8000" y1="62366" x2="8000" y2="62366"/>
                          <a14:foregroundMark x1="8000" y1="60645" x2="8000" y2="60645"/>
                          <a14:foregroundMark x1="70900" y1="95484" x2="70900" y2="95484"/>
                          <a14:foregroundMark x1="92100" y1="64516" x2="92100" y2="64516"/>
                          <a14:foregroundMark x1="97400" y1="69785" x2="97400" y2="69785"/>
                          <a14:foregroundMark x1="98700" y1="70860" x2="98700" y2="70860"/>
                          <a14:foregroundMark x1="60400" y1="39892" x2="60400" y2="39892"/>
                          <a14:foregroundMark x1="73800" y1="11398" x2="73800" y2="11398"/>
                          <a14:foregroundMark x1="67500" y1="4301" x2="67500" y2="4301"/>
                          <a14:foregroundMark x1="64800" y1="2473" x2="64800" y2="2473"/>
                          <a14:foregroundMark x1="33200" y1="26022" x2="33200" y2="26022"/>
                          <a14:foregroundMark x1="3700" y1="63978" x2="3700" y2="63978"/>
                          <a14:backgroundMark x1="26300" y1="92258" x2="26300" y2="9225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2616" y="2063970"/>
              <a:ext cx="1058014" cy="983953"/>
            </a:xfrm>
            <a:prstGeom prst="rect">
              <a:avLst/>
            </a:prstGeom>
          </p:spPr>
        </p:pic>
      </p:grp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BDC020F-43CB-49AD-BC00-FC4A8E37D0E0}"/>
              </a:ext>
            </a:extLst>
          </p:cNvPr>
          <p:cNvSpPr/>
          <p:nvPr/>
        </p:nvSpPr>
        <p:spPr>
          <a:xfrm>
            <a:off x="3665122" y="3986305"/>
            <a:ext cx="683491" cy="443345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1A98DDB-ADE6-44C3-A768-5147BDC6694F}"/>
              </a:ext>
            </a:extLst>
          </p:cNvPr>
          <p:cNvGrpSpPr/>
          <p:nvPr/>
        </p:nvGrpSpPr>
        <p:grpSpPr>
          <a:xfrm>
            <a:off x="8544098" y="3429000"/>
            <a:ext cx="3530641" cy="1640038"/>
            <a:chOff x="8544098" y="3429000"/>
            <a:chExt cx="3530641" cy="1640038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A371279F-0351-4761-B276-DBBE23831768}"/>
                </a:ext>
              </a:extLst>
            </p:cNvPr>
            <p:cNvSpPr/>
            <p:nvPr/>
          </p:nvSpPr>
          <p:spPr>
            <a:xfrm rot="10800000">
              <a:off x="8544098" y="4150106"/>
              <a:ext cx="683491" cy="443345"/>
            </a:xfrm>
            <a:prstGeom prst="rightArrow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 descr="A view of a city street&#10;&#10;Description generated with very high confidence">
              <a:extLst>
                <a:ext uri="{FF2B5EF4-FFF2-40B4-BE49-F238E27FC236}">
                  <a16:creationId xmlns:a16="http://schemas.microsoft.com/office/drawing/2014/main" id="{561EF4D6-CA62-4393-81C7-87BE598988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238"/>
            <a:stretch/>
          </p:blipFill>
          <p:spPr>
            <a:xfrm>
              <a:off x="9048968" y="3429000"/>
              <a:ext cx="3025771" cy="1640038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0797777-5367-467E-8F8C-C653E06BEBA0}"/>
              </a:ext>
            </a:extLst>
          </p:cNvPr>
          <p:cNvGrpSpPr/>
          <p:nvPr/>
        </p:nvGrpSpPr>
        <p:grpSpPr>
          <a:xfrm>
            <a:off x="0" y="1100443"/>
            <a:ext cx="3654695" cy="4291398"/>
            <a:chOff x="0" y="1100443"/>
            <a:chExt cx="3654695" cy="4291398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8D4ED12-2727-45ED-BFCE-EFA6E54D4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00443"/>
              <a:ext cx="2143125" cy="2143125"/>
            </a:xfrm>
            <a:prstGeom prst="rect">
              <a:avLst/>
            </a:prstGeom>
          </p:spPr>
        </p:pic>
        <p:pic>
          <p:nvPicPr>
            <p:cNvPr id="22" name="Picture 21" descr="A close up of a hillside view of a city&#10;&#10;Description generated with very high confidence">
              <a:extLst>
                <a:ext uri="{FF2B5EF4-FFF2-40B4-BE49-F238E27FC236}">
                  <a16:creationId xmlns:a16="http://schemas.microsoft.com/office/drawing/2014/main" id="{187EDAA4-84CA-4D1B-A3E6-08418C27B9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973" b="11667"/>
            <a:stretch/>
          </p:blipFill>
          <p:spPr>
            <a:xfrm>
              <a:off x="661643" y="2908370"/>
              <a:ext cx="2993052" cy="2483471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984F286-04A0-4642-B44E-CA5A1AEBA61D}"/>
              </a:ext>
            </a:extLst>
          </p:cNvPr>
          <p:cNvGrpSpPr/>
          <p:nvPr/>
        </p:nvGrpSpPr>
        <p:grpSpPr>
          <a:xfrm>
            <a:off x="483581" y="705663"/>
            <a:ext cx="3360162" cy="4937518"/>
            <a:chOff x="483581" y="705663"/>
            <a:chExt cx="3360162" cy="493751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57B0F3B-DB53-4B6B-949F-0B0B80D941E7}"/>
                </a:ext>
              </a:extLst>
            </p:cNvPr>
            <p:cNvGrpSpPr/>
            <p:nvPr/>
          </p:nvGrpSpPr>
          <p:grpSpPr>
            <a:xfrm>
              <a:off x="483581" y="705663"/>
              <a:ext cx="1436041" cy="4937518"/>
              <a:chOff x="472594" y="760097"/>
              <a:chExt cx="1436041" cy="4937518"/>
            </a:xfrm>
          </p:grpSpPr>
          <p:pic>
            <p:nvPicPr>
              <p:cNvPr id="29" name="Picture 28" descr="A person wearing glasses&#10;&#10;Description generated with very high confidence">
                <a:extLst>
                  <a:ext uri="{FF2B5EF4-FFF2-40B4-BE49-F238E27FC236}">
                    <a16:creationId xmlns:a16="http://schemas.microsoft.com/office/drawing/2014/main" id="{6F45CEAE-4139-4B67-853B-30E63277B1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812" b="25416"/>
              <a:stretch/>
            </p:blipFill>
            <p:spPr>
              <a:xfrm>
                <a:off x="490786" y="760097"/>
                <a:ext cx="1399657" cy="1630635"/>
              </a:xfrm>
              <a:prstGeom prst="rect">
                <a:avLst/>
              </a:prstGeom>
            </p:spPr>
          </p:pic>
          <p:pic>
            <p:nvPicPr>
              <p:cNvPr id="31" name="Picture 30" descr="A person wearing a suit and tie&#10;&#10;Description generated with very high confidence">
                <a:extLst>
                  <a:ext uri="{FF2B5EF4-FFF2-40B4-BE49-F238E27FC236}">
                    <a16:creationId xmlns:a16="http://schemas.microsoft.com/office/drawing/2014/main" id="{DF8B718C-2756-4E52-BC2F-84641AA8AF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2332"/>
              <a:stretch/>
            </p:blipFill>
            <p:spPr>
              <a:xfrm>
                <a:off x="490786" y="2407897"/>
                <a:ext cx="1399657" cy="1630635"/>
              </a:xfrm>
              <a:prstGeom prst="rect">
                <a:avLst/>
              </a:prstGeom>
            </p:spPr>
          </p:pic>
          <p:pic>
            <p:nvPicPr>
              <p:cNvPr id="33" name="Picture 32" descr="A person smiling for the camera&#10;&#10;Description generated with very high confidence">
                <a:extLst>
                  <a:ext uri="{FF2B5EF4-FFF2-40B4-BE49-F238E27FC236}">
                    <a16:creationId xmlns:a16="http://schemas.microsoft.com/office/drawing/2014/main" id="{4A216535-24F4-4F19-97E5-70FED43C9B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4837"/>
              <a:stretch/>
            </p:blipFill>
            <p:spPr>
              <a:xfrm>
                <a:off x="472594" y="4066979"/>
                <a:ext cx="1436041" cy="1630636"/>
              </a:xfrm>
              <a:prstGeom prst="rect">
                <a:avLst/>
              </a:prstGeom>
            </p:spPr>
          </p:pic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02EE43-F10C-462D-8C85-A235DC8B3E33}"/>
                </a:ext>
              </a:extLst>
            </p:cNvPr>
            <p:cNvSpPr txBox="1"/>
            <p:nvPr/>
          </p:nvSpPr>
          <p:spPr>
            <a:xfrm>
              <a:off x="1919622" y="809625"/>
              <a:ext cx="1924121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Jonathan Sebat</a:t>
              </a:r>
            </a:p>
            <a:p>
              <a:endParaRPr lang="en-US" sz="1600" dirty="0"/>
            </a:p>
            <a:p>
              <a:r>
                <a:rPr lang="en-US" sz="1600" dirty="0"/>
                <a:t>Validating de novo CNVs with Microarrays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8F5FD5C-3A44-4EBE-823A-5B5390EDADA3}"/>
                </a:ext>
              </a:extLst>
            </p:cNvPr>
            <p:cNvSpPr txBox="1"/>
            <p:nvPr/>
          </p:nvSpPr>
          <p:spPr>
            <a:xfrm>
              <a:off x="1919622" y="2470400"/>
              <a:ext cx="1924121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Bruce </a:t>
              </a:r>
              <a:r>
                <a:rPr lang="en-US" dirty="0" err="1"/>
                <a:t>Torbett</a:t>
              </a:r>
              <a:endParaRPr lang="en-US" dirty="0"/>
            </a:p>
            <a:p>
              <a:endParaRPr lang="en-US" dirty="0"/>
            </a:p>
            <a:p>
              <a:r>
                <a:rPr lang="en-US" sz="1600" dirty="0"/>
                <a:t>HIV-1 </a:t>
              </a:r>
              <a:r>
                <a:rPr lang="en-US" sz="1600" i="1" dirty="0"/>
                <a:t>GAG</a:t>
              </a:r>
              <a:r>
                <a:rPr lang="en-US" sz="1600" dirty="0"/>
                <a:t> evolution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E49A68E-4F3E-4EC4-9971-A9E735ACCD3E}"/>
                </a:ext>
              </a:extLst>
            </p:cNvPr>
            <p:cNvSpPr txBox="1"/>
            <p:nvPr/>
          </p:nvSpPr>
          <p:spPr>
            <a:xfrm>
              <a:off x="1919622" y="4077400"/>
              <a:ext cx="192412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Dong-</a:t>
              </a:r>
              <a:r>
                <a:rPr lang="en-US" dirty="0" err="1"/>
                <a:t>Er</a:t>
              </a:r>
              <a:r>
                <a:rPr lang="en-US" dirty="0"/>
                <a:t> Zhang</a:t>
              </a:r>
            </a:p>
            <a:p>
              <a:endParaRPr lang="en-US" dirty="0"/>
            </a:p>
            <a:p>
              <a:r>
                <a:rPr lang="en-US" sz="1600" dirty="0"/>
                <a:t>Metanalysis of gene expression in AML cell lines</a:t>
              </a:r>
            </a:p>
          </p:txBody>
        </p:sp>
      </p:grpSp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DD614583-49BF-495A-AC78-58FC21E549E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9" t="30162" r="7944" b="26086"/>
          <a:stretch/>
        </p:blipFill>
        <p:spPr>
          <a:xfrm>
            <a:off x="9458947" y="4928524"/>
            <a:ext cx="2657346" cy="106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6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2CCF3-1D5D-4C29-946D-0A950ECEB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Autism is a social deficit disorder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26C98-BCE3-41D5-A1BB-E3A99F679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23167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Developmental disorder</a:t>
            </a:r>
          </a:p>
          <a:p>
            <a:endParaRPr lang="en-US" dirty="0"/>
          </a:p>
          <a:p>
            <a:r>
              <a:rPr lang="en-US" dirty="0"/>
              <a:t>Affects males more than females (4:1)</a:t>
            </a:r>
          </a:p>
          <a:p>
            <a:endParaRPr lang="en-US" dirty="0"/>
          </a:p>
          <a:p>
            <a:r>
              <a:rPr lang="en-US" dirty="0"/>
              <a:t>Wide range of phenotype</a:t>
            </a:r>
          </a:p>
          <a:p>
            <a:pPr lvl="1"/>
            <a:r>
              <a:rPr lang="en-US" dirty="0"/>
              <a:t>High functioning to Intellectual Disability</a:t>
            </a:r>
          </a:p>
          <a:p>
            <a:pPr lvl="1"/>
            <a:endParaRPr lang="en-US" dirty="0"/>
          </a:p>
          <a:p>
            <a:r>
              <a:rPr lang="en-US" dirty="0"/>
              <a:t>~1% prevalence </a:t>
            </a:r>
          </a:p>
          <a:p>
            <a:pPr lvl="1"/>
            <a:r>
              <a:rPr lang="en-US" dirty="0"/>
              <a:t>“Increases” due to awareness and diagnostics   </a:t>
            </a:r>
          </a:p>
        </p:txBody>
      </p:sp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4500F31B-ED79-4782-9009-B5744BD78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693" y="1421422"/>
            <a:ext cx="7356530" cy="25798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50A250-B3D1-4FA7-8CD7-1DF2B05FF806}"/>
              </a:ext>
            </a:extLst>
          </p:cNvPr>
          <p:cNvSpPr txBox="1"/>
          <p:nvPr/>
        </p:nvSpPr>
        <p:spPr>
          <a:xfrm>
            <a:off x="8701907" y="3930956"/>
            <a:ext cx="3378316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Lord C. Cell. 2011 Sep 30;147(1):24-5.</a:t>
            </a:r>
          </a:p>
          <a:p>
            <a:endParaRPr lang="en-US" dirty="0"/>
          </a:p>
        </p:txBody>
      </p:sp>
      <p:pic>
        <p:nvPicPr>
          <p:cNvPr id="8" name="Picture 7" descr="A person lying on a bed&#10;&#10;Description generated with very high confidence">
            <a:extLst>
              <a:ext uri="{FF2B5EF4-FFF2-40B4-BE49-F238E27FC236}">
                <a16:creationId xmlns:a16="http://schemas.microsoft.com/office/drawing/2014/main" id="{AB786B2C-1B5A-4DC0-AB92-AD35BF2B7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977" y="4168402"/>
            <a:ext cx="3378316" cy="25337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E4F1AC-A6DE-4BE3-AA6E-CDB96DF96E2A}"/>
              </a:ext>
            </a:extLst>
          </p:cNvPr>
          <p:cNvSpPr txBox="1"/>
          <p:nvPr/>
        </p:nvSpPr>
        <p:spPr>
          <a:xfrm>
            <a:off x="6712800" y="6647749"/>
            <a:ext cx="3378316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Wikipedia Commons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755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EA45E-872D-4C55-A2EA-68FBBB4E6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evidence for Autism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225D7-97D5-40AA-ACED-24507EF13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95109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64-91% heritability (MZ twins)</a:t>
            </a:r>
            <a:endParaRPr lang="en-US" sz="3600" dirty="0"/>
          </a:p>
          <a:p>
            <a:endParaRPr lang="en-US" dirty="0"/>
          </a:p>
          <a:p>
            <a:r>
              <a:rPr lang="en-US" dirty="0"/>
              <a:t>Genetic contributions:</a:t>
            </a:r>
          </a:p>
          <a:p>
            <a:pPr lvl="1"/>
            <a:r>
              <a:rPr lang="en-US" dirty="0"/>
              <a:t>2 GWAS hits (common variants)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3 % De Novo (new in child) Variants</a:t>
            </a:r>
          </a:p>
          <a:p>
            <a:pPr lvl="2"/>
            <a:r>
              <a:rPr lang="en-US" dirty="0"/>
              <a:t>Copy number variations</a:t>
            </a:r>
          </a:p>
          <a:p>
            <a:pPr lvl="2"/>
            <a:r>
              <a:rPr lang="en-US" dirty="0"/>
              <a:t>Loss of Function or Missense Mutations</a:t>
            </a:r>
          </a:p>
          <a:p>
            <a:pPr lvl="1"/>
            <a:r>
              <a:rPr lang="en-US" dirty="0"/>
              <a:t>3% Rare Inherited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94% Missing Heritability </a:t>
            </a:r>
          </a:p>
          <a:p>
            <a:pPr lvl="2"/>
            <a:r>
              <a:rPr lang="en-US" dirty="0"/>
              <a:t>Damaging noncoding variants?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D182EA-A2EC-4A09-9AAD-940EC7303033}"/>
              </a:ext>
            </a:extLst>
          </p:cNvPr>
          <p:cNvSpPr txBox="1"/>
          <p:nvPr/>
        </p:nvSpPr>
        <p:spPr>
          <a:xfrm>
            <a:off x="7249399" y="6176963"/>
            <a:ext cx="39466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Ramaswami</a:t>
            </a:r>
            <a:r>
              <a:rPr lang="en-US" sz="1050" dirty="0"/>
              <a:t> G, </a:t>
            </a:r>
            <a:r>
              <a:rPr lang="en-US" sz="1050" dirty="0" err="1"/>
              <a:t>Geschwind</a:t>
            </a:r>
            <a:r>
              <a:rPr lang="en-US" sz="1050" dirty="0"/>
              <a:t> DH. Handbook of clinical neurology. 2018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C2E31E-1550-48A4-A8AC-4E22A5D3A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940" y="1484937"/>
            <a:ext cx="2343602" cy="469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95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2C6CE-1957-4B9D-8500-60FD636BF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8207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Searching for Noncoding Structural Variants (SV)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C0268-DEBF-4B72-9781-3FFFB5A0F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688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SV have greater effect than SNPs</a:t>
            </a:r>
          </a:p>
          <a:p>
            <a:pPr lvl="1"/>
            <a:r>
              <a:rPr lang="en-US" sz="2000" dirty="0"/>
              <a:t>First genetic associations were structural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Transmission Disequilibrium Test (TDT)</a:t>
            </a:r>
          </a:p>
          <a:p>
            <a:pPr lvl="1"/>
            <a:r>
              <a:rPr lang="en-US" sz="2000" dirty="0"/>
              <a:t>Binomial test for deviation from the expected transmission rate (50%)</a:t>
            </a:r>
          </a:p>
          <a:p>
            <a:endParaRPr lang="en-US" sz="2400" dirty="0"/>
          </a:p>
          <a:p>
            <a:pPr lvl="1"/>
            <a:r>
              <a:rPr lang="en-US" sz="2000" dirty="0"/>
              <a:t>Benefits:</a:t>
            </a:r>
          </a:p>
          <a:p>
            <a:pPr lvl="2"/>
            <a:r>
              <a:rPr lang="en-US" sz="1800" dirty="0"/>
              <a:t>Additive model by grouping genes (increases power)</a:t>
            </a:r>
          </a:p>
          <a:p>
            <a:pPr lvl="2"/>
            <a:r>
              <a:rPr lang="en-US" sz="1800" dirty="0"/>
              <a:t>Controls for ancestry and linkage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Caveats: </a:t>
            </a:r>
          </a:p>
          <a:p>
            <a:pPr lvl="2"/>
            <a:r>
              <a:rPr lang="en-US" sz="1800" dirty="0"/>
              <a:t>Effective on rare variants (MAF &lt; 1%)</a:t>
            </a:r>
          </a:p>
          <a:p>
            <a:pPr lvl="2"/>
            <a:r>
              <a:rPr lang="en-US" sz="1800" i="1" dirty="0">
                <a:solidFill>
                  <a:schemeClr val="accent5">
                    <a:lumMod val="75000"/>
                  </a:schemeClr>
                </a:solidFill>
              </a:rPr>
              <a:t>Genotyping error confounds transmission 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1E5251-F088-4237-AB9F-B480367ED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214" y="1962166"/>
            <a:ext cx="3555752" cy="34767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B682B9-28D3-4DF4-8703-30D065F2C9F7}"/>
              </a:ext>
            </a:extLst>
          </p:cNvPr>
          <p:cNvSpPr txBox="1"/>
          <p:nvPr/>
        </p:nvSpPr>
        <p:spPr>
          <a:xfrm>
            <a:off x="8038214" y="5438901"/>
            <a:ext cx="37186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The affected child (proband) inherits more damaging rare mutations (red), than the control sibling. </a:t>
            </a:r>
          </a:p>
          <a:p>
            <a:endParaRPr lang="en-US" sz="1050" dirty="0"/>
          </a:p>
          <a:p>
            <a:r>
              <a:rPr lang="en-US" sz="1050" dirty="0"/>
              <a:t>Adapted from Krumm et al. Nat Gen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528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829C9-8ECB-4762-8DC5-601B3AE4D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SVs have high False Discovery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E4033-FC9A-474C-BE96-BDC36CC79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61121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Multiple algorithms are needed to capture the wide range of SV</a:t>
            </a:r>
          </a:p>
          <a:p>
            <a:endParaRPr lang="en-US" dirty="0"/>
          </a:p>
          <a:p>
            <a:r>
              <a:rPr lang="en-US" dirty="0"/>
              <a:t>False positive SVs in offspring appear as de novo</a:t>
            </a:r>
          </a:p>
          <a:p>
            <a:endParaRPr lang="en-US" dirty="0"/>
          </a:p>
          <a:p>
            <a:r>
              <a:rPr lang="en-US" dirty="0"/>
              <a:t>How do we filter SV without being too stringent?</a:t>
            </a:r>
          </a:p>
          <a:p>
            <a:pPr lvl="1"/>
            <a:r>
              <a:rPr lang="en-US" i="1" dirty="0">
                <a:solidFill>
                  <a:schemeClr val="accent5">
                    <a:lumMod val="75000"/>
                  </a:schemeClr>
                </a:solidFill>
              </a:rPr>
              <a:t>Machine learning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EA6AA5-4A40-440F-A7E6-2CA7A6CE4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081" y="2026347"/>
            <a:ext cx="5867719" cy="339345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B1FF39E-E439-4E54-8CA9-10EF316712F2}"/>
              </a:ext>
            </a:extLst>
          </p:cNvPr>
          <p:cNvGrpSpPr/>
          <p:nvPr/>
        </p:nvGrpSpPr>
        <p:grpSpPr>
          <a:xfrm>
            <a:off x="4175977" y="5564459"/>
            <a:ext cx="373721" cy="747441"/>
            <a:chOff x="5486400" y="2819400"/>
            <a:chExt cx="1625600" cy="32512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10B3117-806F-4EF0-BBC8-F41D5C9ECD17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86400" y="4445000"/>
              <a:ext cx="1625600" cy="16256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A052F65-E642-4CB3-B342-A6F836644960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86400" y="2819400"/>
              <a:ext cx="1625600" cy="162560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7FA5808-0D92-41FB-B5BF-32821749C6D3}"/>
              </a:ext>
            </a:extLst>
          </p:cNvPr>
          <p:cNvSpPr txBox="1"/>
          <p:nvPr/>
        </p:nvSpPr>
        <p:spPr>
          <a:xfrm>
            <a:off x="6096000" y="5328922"/>
            <a:ext cx="5257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WGS SVs were validated using Illumina 2.5M arrays (N=57) with </a:t>
            </a:r>
            <a:r>
              <a:rPr lang="en-US" sz="1050" b="1" dirty="0" err="1"/>
              <a:t>SVToolkit</a:t>
            </a:r>
            <a:r>
              <a:rPr lang="en-US" sz="1050" b="1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556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A7271-03C6-43E1-9435-9A0B5A621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3327C-D93F-4FB2-A0F5-0028C241F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442837" cy="4793289"/>
          </a:xfrm>
        </p:spPr>
        <p:txBody>
          <a:bodyPr>
            <a:normAutofit/>
          </a:bodyPr>
          <a:lstStyle/>
          <a:p>
            <a:r>
              <a:rPr lang="en-US" dirty="0"/>
              <a:t>Training Set: 1000 Genomes Project ~1-4% FDR</a:t>
            </a:r>
          </a:p>
          <a:p>
            <a:pPr lvl="1"/>
            <a:r>
              <a:rPr lang="en-US" dirty="0"/>
              <a:t>Diverse set of common SV</a:t>
            </a:r>
          </a:p>
          <a:p>
            <a:pPr lvl="1"/>
            <a:r>
              <a:rPr lang="en-US" dirty="0"/>
              <a:t>27 high coverage whole genomes</a:t>
            </a:r>
          </a:p>
          <a:p>
            <a:pPr lvl="1"/>
            <a:r>
              <a:rPr lang="en-US" dirty="0"/>
              <a:t>2,494 low coverage genomes</a:t>
            </a:r>
          </a:p>
          <a:p>
            <a:pPr lvl="2"/>
            <a:r>
              <a:rPr lang="en-US" sz="1200" dirty="0" err="1"/>
              <a:t>Sudmant</a:t>
            </a:r>
            <a:r>
              <a:rPr lang="en-US" sz="1200" dirty="0"/>
              <a:t> et al. Nature 2015	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Features:</a:t>
            </a:r>
          </a:p>
          <a:p>
            <a:pPr lvl="1"/>
            <a:r>
              <a:rPr lang="en-US" dirty="0"/>
              <a:t>Next generation sequencing data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ttps://upload.wikimedia.org/wikipedia/commons/e/eb/Genetic_Variation.jpg">
            <a:extLst>
              <a:ext uri="{FF2B5EF4-FFF2-40B4-BE49-F238E27FC236}">
                <a16:creationId xmlns:a16="http://schemas.microsoft.com/office/drawing/2014/main" id="{0A724136-117A-4380-A5BD-CAFC7AF76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982" y="2300416"/>
            <a:ext cx="4039625" cy="238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AC64A9D-EF11-4FA3-BF99-D37182E0C0F6}"/>
              </a:ext>
            </a:extLst>
          </p:cNvPr>
          <p:cNvGrpSpPr/>
          <p:nvPr/>
        </p:nvGrpSpPr>
        <p:grpSpPr>
          <a:xfrm>
            <a:off x="980813" y="5210791"/>
            <a:ext cx="10436592" cy="997791"/>
            <a:chOff x="932290" y="3557031"/>
            <a:chExt cx="10436592" cy="997791"/>
          </a:xfrm>
        </p:grpSpPr>
        <p:pic>
          <p:nvPicPr>
            <p:cNvPr id="5" name="Picture 2" descr="lt text">
              <a:extLst>
                <a:ext uri="{FF2B5EF4-FFF2-40B4-BE49-F238E27FC236}">
                  <a16:creationId xmlns:a16="http://schemas.microsoft.com/office/drawing/2014/main" id="{BDBBB59E-24C6-4ACF-A0D1-AA0B9D0FA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290" y="3559679"/>
              <a:ext cx="2560320" cy="989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lt text">
              <a:extLst>
                <a:ext uri="{FF2B5EF4-FFF2-40B4-BE49-F238E27FC236}">
                  <a16:creationId xmlns:a16="http://schemas.microsoft.com/office/drawing/2014/main" id="{07BCA564-EB9A-4E0C-AB74-9EC21669CC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714" y="3559678"/>
              <a:ext cx="2560320" cy="995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t text">
              <a:extLst>
                <a:ext uri="{FF2B5EF4-FFF2-40B4-BE49-F238E27FC236}">
                  <a16:creationId xmlns:a16="http://schemas.microsoft.com/office/drawing/2014/main" id="{5AFE279D-9B72-4BB1-934E-90EB6368C7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3138" y="3557031"/>
              <a:ext cx="2560320" cy="995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8" descr="ttps://raw.githubusercontent.com/dantaki/SV2/master/png/had.png">
              <a:extLst>
                <a:ext uri="{FF2B5EF4-FFF2-40B4-BE49-F238E27FC236}">
                  <a16:creationId xmlns:a16="http://schemas.microsoft.com/office/drawing/2014/main" id="{D9288970-BE4C-4832-AD04-B63C14C196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8562" y="3557031"/>
              <a:ext cx="2560320" cy="995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59171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1F193-87E6-4DE3-9042-AA51ACC1C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</a:t>
            </a:r>
            <a:r>
              <a:rPr lang="en-US" baseline="30000" dirty="0"/>
              <a:t>2</a:t>
            </a:r>
            <a:r>
              <a:rPr lang="en-US" dirty="0"/>
              <a:t> outperforms probabilistic models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5CE66-8FAD-4D13-B17C-6AE91B467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72338" cy="4351338"/>
          </a:xfrm>
        </p:spPr>
        <p:txBody>
          <a:bodyPr/>
          <a:lstStyle/>
          <a:p>
            <a:r>
              <a:rPr lang="en-US" dirty="0"/>
              <a:t>Orthogonal validation of genotypes</a:t>
            </a:r>
          </a:p>
          <a:p>
            <a:pPr lvl="1"/>
            <a:r>
              <a:rPr lang="en-US" dirty="0"/>
              <a:t>Microarrays (N=57)</a:t>
            </a:r>
          </a:p>
          <a:p>
            <a:pPr lvl="1"/>
            <a:r>
              <a:rPr lang="en-US" dirty="0"/>
              <a:t>PacBio Long Reads (N=9)</a:t>
            </a:r>
          </a:p>
          <a:p>
            <a:pPr lvl="1"/>
            <a:endParaRPr lang="en-US" dirty="0"/>
          </a:p>
          <a:p>
            <a:r>
              <a:rPr lang="en-US" dirty="0"/>
              <a:t>SV</a:t>
            </a:r>
            <a:r>
              <a:rPr lang="en-US" baseline="30000" dirty="0"/>
              <a:t>2 </a:t>
            </a:r>
            <a:r>
              <a:rPr lang="en-US" sz="2000" i="1" dirty="0"/>
              <a:t>(Support-Vector Structural-Variant </a:t>
            </a:r>
            <a:r>
              <a:rPr lang="en-US" sz="2000" i="1" dirty="0" err="1"/>
              <a:t>genotyper</a:t>
            </a:r>
            <a:r>
              <a:rPr lang="en-US" sz="2000" i="1" dirty="0"/>
              <a:t>) </a:t>
            </a:r>
            <a:r>
              <a:rPr lang="en-US" dirty="0"/>
              <a:t>is freely available</a:t>
            </a:r>
          </a:p>
          <a:p>
            <a:pPr lvl="1"/>
            <a:r>
              <a:rPr lang="en-US" sz="1800" dirty="0">
                <a:hlinkClick r:id="rId2"/>
              </a:rPr>
              <a:t>https://github.com/dantaki/SV2</a:t>
            </a:r>
            <a:endParaRPr lang="en-US" sz="18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88B836-D6A9-46FC-B1AD-7795BD400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538" y="1496724"/>
            <a:ext cx="4426915" cy="49961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767D60-63C9-420E-B8E8-D0803C7E6CE9}"/>
              </a:ext>
            </a:extLst>
          </p:cNvPr>
          <p:cNvSpPr txBox="1"/>
          <p:nvPr/>
        </p:nvSpPr>
        <p:spPr>
          <a:xfrm>
            <a:off x="9084658" y="6424640"/>
            <a:ext cx="26226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Antaki D. et al. Bioinformatics 2017</a:t>
            </a:r>
            <a:endParaRPr lang="en-US" dirty="0"/>
          </a:p>
        </p:txBody>
      </p:sp>
      <p:pic>
        <p:nvPicPr>
          <p:cNvPr id="9" name="Picture 8" descr="A drawing of a face&#10;&#10;Description generated with high confidence">
            <a:extLst>
              <a:ext uri="{FF2B5EF4-FFF2-40B4-BE49-F238E27FC236}">
                <a16:creationId xmlns:a16="http://schemas.microsoft.com/office/drawing/2014/main" id="{60EAD421-E133-4440-8166-03B9D993E0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361" y="4754879"/>
            <a:ext cx="2410311" cy="142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96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1A782-E22E-4966-A926-24AC1E81A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SV discovery in 3,169 whole genomes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582C5-4A70-483A-917F-D36E7C0D7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1919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Interrogated the role of noncoding (cis-regulatory) SVs in 829 families</a:t>
            </a:r>
          </a:p>
          <a:p>
            <a:pPr lvl="1"/>
            <a:r>
              <a:rPr lang="en-US" sz="1900" dirty="0"/>
              <a:t>880 affected offspring</a:t>
            </a:r>
          </a:p>
          <a:p>
            <a:pPr lvl="1"/>
            <a:r>
              <a:rPr lang="en-US" sz="1900" dirty="0"/>
              <a:t>630 control siblings</a:t>
            </a:r>
          </a:p>
          <a:p>
            <a:pPr lvl="1"/>
            <a:endParaRPr lang="en-US" sz="1900" dirty="0"/>
          </a:p>
          <a:p>
            <a:pPr lvl="1"/>
            <a:r>
              <a:rPr lang="en-US" sz="1900" dirty="0"/>
              <a:t>Two Cohorts</a:t>
            </a:r>
          </a:p>
          <a:p>
            <a:pPr lvl="2"/>
            <a:r>
              <a:rPr lang="en-US" sz="1700" dirty="0"/>
              <a:t>REACH: local sourced ASD patients (</a:t>
            </a:r>
            <a:r>
              <a:rPr lang="en-US" sz="1700" dirty="0" err="1"/>
              <a:t>Rady</a:t>
            </a:r>
            <a:r>
              <a:rPr lang="en-US" sz="1700" dirty="0"/>
              <a:t> Children’s Hospital)</a:t>
            </a:r>
          </a:p>
          <a:p>
            <a:pPr lvl="2"/>
            <a:r>
              <a:rPr lang="en-US" sz="1700" dirty="0"/>
              <a:t>Simons Simplex Consortium: screened negative for de novo </a:t>
            </a:r>
            <a:r>
              <a:rPr lang="en-US" sz="1700" dirty="0" err="1"/>
              <a:t>LoF</a:t>
            </a:r>
            <a:r>
              <a:rPr lang="en-US" sz="1700" dirty="0"/>
              <a:t> mutation or large SV </a:t>
            </a:r>
            <a:endParaRPr lang="en-US" sz="1900" dirty="0"/>
          </a:p>
          <a:p>
            <a:pPr lvl="1"/>
            <a:r>
              <a:rPr lang="en-US" sz="1800" dirty="0"/>
              <a:t>Sought to characterize de novo and inherited SVs.</a:t>
            </a:r>
          </a:p>
          <a:p>
            <a:endParaRPr lang="en-US" dirty="0"/>
          </a:p>
          <a:p>
            <a:r>
              <a:rPr lang="en-US" sz="2600" i="1" dirty="0">
                <a:solidFill>
                  <a:schemeClr val="accent5">
                    <a:lumMod val="75000"/>
                  </a:schemeClr>
                </a:solidFill>
              </a:rPr>
              <a:t>Do rare inherited cis-regulatory SV contribute risk to autism?</a:t>
            </a:r>
            <a:endParaRPr lang="en-US" sz="2600" dirty="0"/>
          </a:p>
          <a:p>
            <a:r>
              <a:rPr lang="en-US" sz="2200" dirty="0"/>
              <a:t>Collaborative effort</a:t>
            </a:r>
          </a:p>
          <a:p>
            <a:pPr lvl="1"/>
            <a:r>
              <a:rPr lang="en-US" dirty="0"/>
              <a:t>William </a:t>
            </a:r>
            <a:r>
              <a:rPr lang="en-US" dirty="0" err="1"/>
              <a:t>Brandler</a:t>
            </a:r>
            <a:r>
              <a:rPr lang="en-US" dirty="0"/>
              <a:t>				Madhu </a:t>
            </a:r>
            <a:r>
              <a:rPr lang="en-US" dirty="0" err="1"/>
              <a:t>Gujral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DC619C-E4BA-4EB7-9B50-D2931C274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293" y="5550159"/>
            <a:ext cx="1265093" cy="12650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850699-50E4-4ED1-B72F-16281679D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467" y="5550160"/>
            <a:ext cx="1104831" cy="126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119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Grunge Textur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67000"/>
                <a:shade val="65000"/>
              </a:schemeClr>
              <a:schemeClr val="phClr">
                <a:tint val="10000"/>
                <a:satMod val="130000"/>
              </a:schemeClr>
            </a:duotone>
          </a:blip>
          <a:tile tx="0" ty="0" sx="60000" sy="59000" flip="none" algn="b"/>
        </a:blip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15000"/>
              </a:schemeClr>
              <a:schemeClr val="phClr">
                <a:tint val="34000"/>
              </a:schemeClr>
            </a:duotone>
          </a:blip>
          <a:tile tx="0" ty="0" sx="60000" sy="59000" flip="none" algn="b"/>
        </a:blipFill>
      </a:fillStyleLst>
      <a:lnStyleLst>
        <a:ln w="6350" cap="flat" cmpd="sng" algn="ctr">
          <a:solidFill>
            <a:schemeClr val="phClr">
              <a:tint val="7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A4456E6-64C6-43E7-8505-DDA621C91680}">
  <we:reference id="wa104380121" version="2.0.0.0" store="en-US" storeType="OMEX"/>
  <we:alternateReferences>
    <we:reference id="wa104380121" version="2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1141</TotalTime>
  <Words>834</Words>
  <Application>Microsoft Office PowerPoint</Application>
  <PresentationFormat>Widescreen</PresentationFormat>
  <Paragraphs>184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Impact of Noncoding Structural Variation on Autism </vt:lpstr>
      <vt:lpstr>PowerPoint Presentation</vt:lpstr>
      <vt:lpstr>Autism is a social deficit disorder </vt:lpstr>
      <vt:lpstr>Genetic evidence for Autism</vt:lpstr>
      <vt:lpstr>Searching for Noncoding Structural Variants (SV)</vt:lpstr>
      <vt:lpstr>Raw SVs have high False Discovery Rates</vt:lpstr>
      <vt:lpstr>Constructing the model</vt:lpstr>
      <vt:lpstr>SV2 outperforms probabilistic models</vt:lpstr>
      <vt:lpstr>SV discovery in 3,169 whole genomes</vt:lpstr>
      <vt:lpstr>Equal rates of de novo SVs in cases and controls</vt:lpstr>
      <vt:lpstr>Intolerant functional elements are rarely deleted</vt:lpstr>
      <vt:lpstr>Protein coding deletions are over-transmitted to cases</vt:lpstr>
      <vt:lpstr>Fathers over-transmit cis-regulatory SVs to cases</vt:lpstr>
      <vt:lpstr>Cis-regulatory SV association replicated in larger cohorts</vt:lpstr>
      <vt:lpstr>Recurrent cis-regulatory SV in LEO1</vt:lpstr>
      <vt:lpstr>Proposed Genetic Models of Autism</vt:lpstr>
      <vt:lpstr>Acknowledgements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Surveying the Genetic Landscape of Autism</dc:title>
  <dc:creator>Danny Antaki</dc:creator>
  <cp:lastModifiedBy>Danny Antaki</cp:lastModifiedBy>
  <cp:revision>44</cp:revision>
  <dcterms:created xsi:type="dcterms:W3CDTF">2018-02-22T18:51:19Z</dcterms:created>
  <dcterms:modified xsi:type="dcterms:W3CDTF">2018-02-24T17:11:37Z</dcterms:modified>
</cp:coreProperties>
</file>